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40"/>
  </p:notesMasterIdLst>
  <p:sldIdLst>
    <p:sldId id="256" r:id="rId2"/>
    <p:sldId id="257" r:id="rId3"/>
    <p:sldId id="286" r:id="rId4"/>
    <p:sldId id="262" r:id="rId5"/>
    <p:sldId id="284" r:id="rId6"/>
    <p:sldId id="289" r:id="rId7"/>
    <p:sldId id="290" r:id="rId8"/>
    <p:sldId id="275" r:id="rId9"/>
    <p:sldId id="278" r:id="rId10"/>
    <p:sldId id="287" r:id="rId11"/>
    <p:sldId id="273" r:id="rId12"/>
    <p:sldId id="288" r:id="rId13"/>
    <p:sldId id="268" r:id="rId14"/>
    <p:sldId id="267" r:id="rId15"/>
    <p:sldId id="285" r:id="rId16"/>
    <p:sldId id="269" r:id="rId17"/>
    <p:sldId id="291" r:id="rId18"/>
    <p:sldId id="292" r:id="rId19"/>
    <p:sldId id="293" r:id="rId20"/>
    <p:sldId id="298" r:id="rId21"/>
    <p:sldId id="294" r:id="rId22"/>
    <p:sldId id="295" r:id="rId23"/>
    <p:sldId id="302" r:id="rId24"/>
    <p:sldId id="296" r:id="rId25"/>
    <p:sldId id="297" r:id="rId26"/>
    <p:sldId id="299" r:id="rId27"/>
    <p:sldId id="300" r:id="rId28"/>
    <p:sldId id="301" r:id="rId29"/>
    <p:sldId id="303" r:id="rId30"/>
    <p:sldId id="304" r:id="rId31"/>
    <p:sldId id="305" r:id="rId32"/>
    <p:sldId id="306" r:id="rId33"/>
    <p:sldId id="307" r:id="rId34"/>
    <p:sldId id="309" r:id="rId35"/>
    <p:sldId id="310" r:id="rId36"/>
    <p:sldId id="311" r:id="rId37"/>
    <p:sldId id="312" r:id="rId38"/>
    <p:sldId id="31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37" autoAdjust="0"/>
  </p:normalViewPr>
  <p:slideViewPr>
    <p:cSldViewPr snapToGrid="0" snapToObjects="1">
      <p:cViewPr varScale="1">
        <p:scale>
          <a:sx n="106" d="100"/>
          <a:sy n="106" d="100"/>
        </p:scale>
        <p:origin x="-117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10/28/13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679" y="1835553"/>
            <a:ext cx="6691443" cy="501858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38184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34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9185" y="2024550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méditerranée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0525"/>
            <a:ext cx="2868426" cy="3077475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988413" y="612740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le couloir</a:t>
            </a:r>
            <a:endParaRPr lang="fr-FR" dirty="0">
              <a:latin typeface="Tahom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2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74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le toit</a:t>
            </a:r>
            <a:endParaRPr lang="fr-FR" dirty="0">
              <a:latin typeface="Tahom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4340"/>
            <a:ext cx="9144000" cy="6865257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2120095">
            <a:off x="443273" y="2276514"/>
            <a:ext cx="1904875" cy="76682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65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dirty="0" smtClean="0">
                <a:latin typeface="Tahoma" charset="0"/>
              </a:rPr>
              <a:t>la cheminée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80" y="1090052"/>
            <a:ext cx="7938156" cy="55037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013" y="987552"/>
            <a:ext cx="4575674" cy="615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46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 balcon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983" y="1290006"/>
            <a:ext cx="7025735" cy="51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 jardin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031086"/>
            <a:ext cx="8128000" cy="60960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375947" y="5079720"/>
            <a:ext cx="1890037" cy="74079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la clôture</a:t>
            </a:r>
            <a:endParaRPr lang="fr-FR" dirty="0">
              <a:latin typeface="Tahoma" charset="0"/>
            </a:endParaRPr>
          </a:p>
        </p:txBody>
      </p:sp>
      <p:sp>
        <p:nvSpPr>
          <p:cNvPr id="4" name="Right Arrow 3"/>
          <p:cNvSpPr/>
          <p:nvPr/>
        </p:nvSpPr>
        <p:spPr>
          <a:xfrm rot="2700237">
            <a:off x="650172" y="3643489"/>
            <a:ext cx="2903097" cy="102803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996390"/>
            <a:ext cx="8890000" cy="59436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174074" y="4397268"/>
            <a:ext cx="3186772" cy="93456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9801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 jardin potager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60" y="1097167"/>
            <a:ext cx="7681111" cy="576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5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Pratiquons!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b="1" dirty="0" smtClean="0"/>
              <a:t>Contexte:</a:t>
            </a:r>
            <a:r>
              <a:rPr lang="fr-FR" dirty="0" smtClean="0"/>
              <a:t> Votre ami vient de d</a:t>
            </a:r>
            <a:r>
              <a:rPr lang="fr-FR" dirty="0" smtClean="0"/>
              <a:t>éménager dans une maison traditionnelle du quartier. Il est si fier (</a:t>
            </a:r>
            <a:r>
              <a:rPr lang="fr-FR" dirty="0" err="1" smtClean="0"/>
              <a:t>proud</a:t>
            </a:r>
            <a:r>
              <a:rPr lang="fr-FR" dirty="0" smtClean="0"/>
              <a:t>) de cette maison qu’il vous a invité chez lui afin de vous la montrer.</a:t>
            </a:r>
          </a:p>
          <a:p>
            <a:endParaRPr lang="fr-FR" b="1" dirty="0"/>
          </a:p>
          <a:p>
            <a:r>
              <a:rPr lang="fr-FR" b="1" dirty="0" smtClean="0"/>
              <a:t>Tâche:</a:t>
            </a:r>
          </a:p>
          <a:p>
            <a:pPr lvl="1"/>
            <a:r>
              <a:rPr lang="fr-FR" b="1" dirty="0" smtClean="0"/>
              <a:t>Élève 1: Montrer la maison y compris les éléments</a:t>
            </a:r>
            <a:endParaRPr lang="fr-FR" b="1" dirty="0" smtClean="0"/>
          </a:p>
          <a:p>
            <a:pPr lvl="1"/>
            <a:r>
              <a:rPr lang="fr-FR" b="1" dirty="0"/>
              <a:t>Élève </a:t>
            </a:r>
            <a:r>
              <a:rPr lang="fr-FR" b="1" dirty="0" smtClean="0"/>
              <a:t>2: Donner votre opinion</a:t>
            </a:r>
            <a:endParaRPr lang="fr-FR" b="1" dirty="0"/>
          </a:p>
          <a:p>
            <a:pPr lvl="1"/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350333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</a:t>
            </a:r>
            <a:r>
              <a:rPr lang="fr-FR" dirty="0" smtClean="0"/>
              <a:t>èle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1832993" y="4253488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431292" y="515211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Voil</a:t>
            </a:r>
            <a:r>
              <a:rPr lang="fr-FR" sz="2400" dirty="0" smtClean="0"/>
              <a:t>à notre maison. Ici, c’est la porte d’entrée. Elle est jolie, non?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5914947" y="652268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Oui, c’est tr</a:t>
            </a:r>
            <a:r>
              <a:rPr lang="fr-FR" sz="2400" dirty="0" smtClean="0"/>
              <a:t>ès joli.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644187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#1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2298965">
            <a:off x="815492" y="198895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165468" y="3187128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348467" y="3324185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741879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Thème de l’unité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sz="2800" dirty="0" smtClean="0"/>
              <a:t>La vie contemporaine -&gt; LE LOGEMENT</a:t>
            </a:r>
          </a:p>
          <a:p>
            <a:endParaRPr lang="fr-FR" sz="2800" dirty="0" smtClean="0"/>
          </a:p>
          <a:p>
            <a:r>
              <a:rPr lang="fr-FR" sz="2800" dirty="0" smtClean="0"/>
              <a:t>How </a:t>
            </a:r>
            <a:r>
              <a:rPr lang="fr-FR" sz="2800" dirty="0"/>
              <a:t>do </a:t>
            </a:r>
            <a:r>
              <a:rPr lang="fr-FR" sz="2800" dirty="0" err="1"/>
              <a:t>societies</a:t>
            </a:r>
            <a:r>
              <a:rPr lang="fr-FR" sz="2800" dirty="0"/>
              <a:t> and </a:t>
            </a:r>
            <a:r>
              <a:rPr lang="fr-FR" sz="2800" dirty="0" err="1"/>
              <a:t>individuals</a:t>
            </a:r>
            <a:r>
              <a:rPr lang="fr-FR" sz="2800" dirty="0"/>
              <a:t> </a:t>
            </a:r>
            <a:r>
              <a:rPr lang="fr-FR" sz="2800" dirty="0" err="1"/>
              <a:t>define</a:t>
            </a:r>
            <a:r>
              <a:rPr lang="fr-FR" sz="2800" dirty="0"/>
              <a:t> </a:t>
            </a:r>
            <a:r>
              <a:rPr lang="fr-FR" sz="2800" dirty="0" err="1"/>
              <a:t>quality</a:t>
            </a:r>
            <a:r>
              <a:rPr lang="fr-FR" sz="2800" dirty="0"/>
              <a:t> of life? </a:t>
            </a:r>
            <a:endParaRPr lang="fr-FR" sz="2800" dirty="0" smtClean="0"/>
          </a:p>
          <a:p>
            <a:endParaRPr lang="fr-FR" sz="2800" dirty="0"/>
          </a:p>
          <a:p>
            <a:r>
              <a:rPr lang="fr-FR" sz="2800" dirty="0"/>
              <a:t>How </a:t>
            </a:r>
            <a:r>
              <a:rPr lang="fr-FR" sz="2800" dirty="0" err="1"/>
              <a:t>is</a:t>
            </a:r>
            <a:r>
              <a:rPr lang="fr-FR" sz="2800" dirty="0"/>
              <a:t> </a:t>
            </a:r>
            <a:r>
              <a:rPr lang="fr-FR" sz="2800" dirty="0" err="1"/>
              <a:t>contemporary</a:t>
            </a:r>
            <a:r>
              <a:rPr lang="fr-FR" sz="2800" dirty="0"/>
              <a:t> life </a:t>
            </a:r>
            <a:r>
              <a:rPr lang="fr-FR" sz="2800" dirty="0" err="1"/>
              <a:t>influenced</a:t>
            </a:r>
            <a:r>
              <a:rPr lang="fr-FR" sz="2800" dirty="0"/>
              <a:t> by cultural </a:t>
            </a:r>
            <a:r>
              <a:rPr lang="fr-FR" sz="2800" dirty="0" err="1"/>
              <a:t>products</a:t>
            </a:r>
            <a:r>
              <a:rPr lang="fr-FR" sz="2800" dirty="0"/>
              <a:t>, practices, and perspectives</a:t>
            </a:r>
            <a:r>
              <a:rPr lang="fr-FR" sz="2800" dirty="0" smtClean="0"/>
              <a:t>?</a:t>
            </a:r>
          </a:p>
          <a:p>
            <a:pPr marL="0" indent="0">
              <a:buNone/>
            </a:pPr>
            <a:endParaRPr lang="fr-FR" sz="2800" dirty="0"/>
          </a:p>
          <a:p>
            <a:r>
              <a:rPr lang="fr-FR" sz="2800" dirty="0" err="1"/>
              <a:t>What</a:t>
            </a:r>
            <a:r>
              <a:rPr lang="fr-FR" sz="2800" dirty="0"/>
              <a:t> are the challenges of </a:t>
            </a:r>
            <a:r>
              <a:rPr lang="fr-FR" sz="2800" dirty="0" err="1"/>
              <a:t>contemporary</a:t>
            </a:r>
            <a:r>
              <a:rPr lang="fr-FR" sz="2800" dirty="0"/>
              <a:t> life?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654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#2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2298965">
            <a:off x="2001546" y="2528131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165468" y="3175146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348467" y="3312203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721690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#3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8741938">
            <a:off x="4780987" y="3582515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90224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#4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8741938">
            <a:off x="5547730" y="4948424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019535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</a:t>
            </a:r>
            <a:r>
              <a:rPr lang="fr-FR" dirty="0"/>
              <a:t> </a:t>
            </a:r>
            <a:r>
              <a:rPr lang="fr-FR" dirty="0" smtClean="0"/>
              <a:t>rôle!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6847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#5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803560">
            <a:off x="2181252" y="3605685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6224170" y="228600"/>
            <a:ext cx="2719539" cy="1953010"/>
          </a:xfrm>
          <a:prstGeom prst="wedgeRoundRectCallout">
            <a:avLst>
              <a:gd name="adj1" fmla="val 51414"/>
              <a:gd name="adj2" fmla="val 9317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122799" y="228600"/>
            <a:ext cx="2719539" cy="1953010"/>
          </a:xfrm>
          <a:prstGeom prst="wedgeRoundRectCallout">
            <a:avLst>
              <a:gd name="adj1" fmla="val -54754"/>
              <a:gd name="adj2" fmla="val 9562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055655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#6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9321471">
            <a:off x="1276805" y="2539317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571250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#6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512228">
            <a:off x="3349405" y="513933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3100457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#7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9460229">
            <a:off x="5481907" y="390522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400986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#8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967517">
            <a:off x="2007607" y="2964854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083103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</a:t>
            </a:r>
            <a:r>
              <a:rPr lang="fr-FR" dirty="0" smtClean="0"/>
              <a:t>évisons!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5635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Essential questions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fr-FR" sz="2800" dirty="0" smtClean="0"/>
              <a:t>How </a:t>
            </a:r>
            <a:r>
              <a:rPr lang="fr-FR" sz="2800" dirty="0" err="1" smtClean="0"/>
              <a:t>does</a:t>
            </a:r>
            <a:r>
              <a:rPr lang="fr-FR" sz="2800" dirty="0" smtClean="0"/>
              <a:t> </a:t>
            </a:r>
            <a:r>
              <a:rPr lang="fr-FR" sz="2800" dirty="0" err="1" smtClean="0"/>
              <a:t>geography</a:t>
            </a:r>
            <a:r>
              <a:rPr lang="fr-FR" sz="2800" dirty="0" smtClean="0"/>
              <a:t> influence the </a:t>
            </a:r>
            <a:r>
              <a:rPr lang="fr-FR" sz="2800" dirty="0" err="1" smtClean="0"/>
              <a:t>characteristics</a:t>
            </a:r>
            <a:r>
              <a:rPr lang="fr-FR" sz="2800" dirty="0" smtClean="0"/>
              <a:t> or style of </a:t>
            </a:r>
            <a:r>
              <a:rPr lang="fr-FR" sz="2800" dirty="0" err="1" smtClean="0"/>
              <a:t>housing</a:t>
            </a:r>
            <a:r>
              <a:rPr lang="fr-FR" sz="2800" dirty="0" smtClean="0"/>
              <a:t>?</a:t>
            </a:r>
          </a:p>
          <a:p>
            <a:pPr marL="0" indent="0">
              <a:buNone/>
            </a:pPr>
            <a:endParaRPr lang="fr-FR" sz="2800" dirty="0" smtClean="0"/>
          </a:p>
          <a:p>
            <a:r>
              <a:rPr lang="fr-FR" sz="2800" dirty="0" smtClean="0"/>
              <a:t>How </a:t>
            </a:r>
            <a:r>
              <a:rPr lang="fr-FR" sz="2800" dirty="0" err="1" smtClean="0"/>
              <a:t>does</a:t>
            </a:r>
            <a:r>
              <a:rPr lang="fr-FR" sz="2800" dirty="0" smtClean="0"/>
              <a:t> </a:t>
            </a:r>
            <a:r>
              <a:rPr lang="fr-FR" sz="2800" dirty="0" err="1" smtClean="0"/>
              <a:t>lifestyle</a:t>
            </a:r>
            <a:r>
              <a:rPr lang="fr-FR" sz="2800" dirty="0" smtClean="0"/>
              <a:t>/stage of life influence the type of </a:t>
            </a:r>
            <a:r>
              <a:rPr lang="fr-FR" sz="2800" dirty="0" err="1" smtClean="0"/>
              <a:t>housing</a:t>
            </a:r>
            <a:r>
              <a:rPr lang="fr-FR" sz="2800" dirty="0" smtClean="0"/>
              <a:t> one </a:t>
            </a:r>
            <a:r>
              <a:rPr lang="fr-FR" sz="2800" dirty="0" err="1" smtClean="0"/>
              <a:t>chooses</a:t>
            </a:r>
            <a:r>
              <a:rPr lang="fr-FR" sz="2800" dirty="0" smtClean="0"/>
              <a:t>?</a:t>
            </a:r>
          </a:p>
          <a:p>
            <a:endParaRPr lang="fr-FR" sz="2800" dirty="0"/>
          </a:p>
          <a:p>
            <a:r>
              <a:rPr lang="fr-FR" sz="2800" dirty="0" smtClean="0"/>
              <a:t>How has </a:t>
            </a:r>
            <a:r>
              <a:rPr lang="fr-FR" sz="2800" dirty="0" err="1" smtClean="0"/>
              <a:t>housing</a:t>
            </a:r>
            <a:r>
              <a:rPr lang="fr-FR" sz="2800" dirty="0" smtClean="0"/>
              <a:t> </a:t>
            </a:r>
            <a:r>
              <a:rPr lang="fr-FR" sz="2800" dirty="0" err="1" smtClean="0"/>
              <a:t>evolved</a:t>
            </a:r>
            <a:r>
              <a:rPr lang="fr-FR" sz="2800" dirty="0" smtClean="0"/>
              <a:t> </a:t>
            </a:r>
            <a:r>
              <a:rPr lang="fr-FR" sz="2800" dirty="0" err="1" smtClean="0"/>
              <a:t>overtime</a:t>
            </a:r>
            <a:r>
              <a:rPr lang="fr-FR" sz="2800" dirty="0" smtClean="0"/>
              <a:t>?</a:t>
            </a:r>
          </a:p>
          <a:p>
            <a:endParaRPr lang="fr-FR" sz="2800" dirty="0"/>
          </a:p>
          <a:p>
            <a:r>
              <a:rPr lang="fr-FR" sz="2800" dirty="0" err="1" smtClean="0"/>
              <a:t>What</a:t>
            </a:r>
            <a:r>
              <a:rPr lang="fr-FR" sz="2800" dirty="0" smtClean="0"/>
              <a:t> </a:t>
            </a:r>
            <a:r>
              <a:rPr lang="fr-FR" sz="2800" dirty="0" err="1" smtClean="0"/>
              <a:t>factors</a:t>
            </a:r>
            <a:r>
              <a:rPr lang="fr-FR" sz="2800" dirty="0" smtClean="0"/>
              <a:t> have </a:t>
            </a:r>
            <a:r>
              <a:rPr lang="fr-FR" sz="2800" dirty="0" err="1" smtClean="0"/>
              <a:t>influenced</a:t>
            </a:r>
            <a:r>
              <a:rPr lang="fr-FR" sz="2800" dirty="0" smtClean="0"/>
              <a:t> the </a:t>
            </a:r>
            <a:r>
              <a:rPr lang="fr-FR" sz="2800" dirty="0" err="1" smtClean="0"/>
              <a:t>evolution</a:t>
            </a:r>
            <a:r>
              <a:rPr lang="fr-FR" sz="2800" dirty="0" smtClean="0"/>
              <a:t> of </a:t>
            </a:r>
            <a:r>
              <a:rPr lang="fr-FR" sz="2800" dirty="0" err="1" smtClean="0"/>
              <a:t>housing</a:t>
            </a:r>
            <a:r>
              <a:rPr lang="fr-FR" sz="2800" dirty="0" smtClean="0"/>
              <a:t>?</a:t>
            </a:r>
          </a:p>
          <a:p>
            <a:endParaRPr lang="fr-FR" sz="24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996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#1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2298965">
            <a:off x="815492" y="198895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165468" y="3187128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348467" y="3324185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727474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#2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2298965">
            <a:off x="2001546" y="2528131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165468" y="3175146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348467" y="3312203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74788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#3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0" y="1069988"/>
            <a:ext cx="7591942" cy="578801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8741938">
            <a:off x="4780987" y="3582515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867679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#4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8741938">
            <a:off x="5547730" y="4948424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885316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#5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803560">
            <a:off x="2181252" y="3605685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6224170" y="228600"/>
            <a:ext cx="2719539" cy="1953010"/>
          </a:xfrm>
          <a:prstGeom prst="wedgeRoundRectCallout">
            <a:avLst>
              <a:gd name="adj1" fmla="val 51414"/>
              <a:gd name="adj2" fmla="val 9317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122799" y="228600"/>
            <a:ext cx="2719539" cy="1953010"/>
          </a:xfrm>
          <a:prstGeom prst="wedgeRoundRectCallout">
            <a:avLst>
              <a:gd name="adj1" fmla="val -54754"/>
              <a:gd name="adj2" fmla="val 9562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690038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66" y="1586944"/>
            <a:ext cx="6889466" cy="4601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#6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9321471">
            <a:off x="1276805" y="2539317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2201363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#6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1512228">
            <a:off x="3349405" y="513933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unded Rectangular Callout 6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72801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#7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9460229">
            <a:off x="5481907" y="3905226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765788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0" y="1296376"/>
            <a:ext cx="762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#8</a:t>
            </a:r>
            <a:endParaRPr lang="fr-FR" dirty="0"/>
          </a:p>
        </p:txBody>
      </p:sp>
      <p:sp>
        <p:nvSpPr>
          <p:cNvPr id="6" name="Right Arrow 5"/>
          <p:cNvSpPr/>
          <p:nvPr/>
        </p:nvSpPr>
        <p:spPr>
          <a:xfrm rot="967517">
            <a:off x="2007607" y="2964854"/>
            <a:ext cx="1976757" cy="40737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ounded Rectangular Callout 4"/>
          <p:cNvSpPr/>
          <p:nvPr/>
        </p:nvSpPr>
        <p:spPr>
          <a:xfrm>
            <a:off x="-89474" y="91543"/>
            <a:ext cx="2719539" cy="1953010"/>
          </a:xfrm>
          <a:prstGeom prst="wedgeRoundRectCallout">
            <a:avLst>
              <a:gd name="adj1" fmla="val -60921"/>
              <a:gd name="adj2" fmla="val 8704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E1: </a:t>
            </a:r>
            <a:r>
              <a:rPr lang="fr-FR" sz="2400" dirty="0" smtClean="0"/>
              <a:t>Ici, c’est ___________. _________?</a:t>
            </a:r>
            <a:endParaRPr lang="fr-FR" sz="2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6424461" y="228600"/>
            <a:ext cx="2719539" cy="1953010"/>
          </a:xfrm>
          <a:prstGeom prst="wedgeRoundRectCallout">
            <a:avLst>
              <a:gd name="adj1" fmla="val 60224"/>
              <a:gd name="adj2" fmla="val 858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E2: _____________________</a:t>
            </a:r>
            <a:r>
              <a:rPr lang="fr-FR" sz="2400" dirty="0" smtClean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4597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éléments de la maison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7098"/>
            <a:ext cx="9144000" cy="602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7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un mur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273" y="228600"/>
            <a:ext cx="4572000" cy="64135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9674612">
            <a:off x="650173" y="1965368"/>
            <a:ext cx="2918217" cy="1012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58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le plafond</a:t>
            </a:r>
            <a:endParaRPr lang="fr-FR" dirty="0">
              <a:latin typeface="Tahoma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198147"/>
            <a:ext cx="9143999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9099803">
            <a:off x="419312" y="3642423"/>
            <a:ext cx="2308227" cy="8387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922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72" y="1236439"/>
            <a:ext cx="7581316" cy="5685987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dirty="0" smtClean="0">
                <a:latin typeface="Tahoma" charset="0"/>
              </a:rPr>
              <a:t>le plancher</a:t>
            </a:r>
            <a:endParaRPr lang="fr-FR" dirty="0">
              <a:latin typeface="Tahoma" charset="0"/>
            </a:endParaRPr>
          </a:p>
        </p:txBody>
      </p:sp>
      <p:sp>
        <p:nvSpPr>
          <p:cNvPr id="6" name="Right Arrow 5"/>
          <p:cNvSpPr/>
          <p:nvPr/>
        </p:nvSpPr>
        <p:spPr>
          <a:xfrm rot="2541696">
            <a:off x="3606085" y="4073761"/>
            <a:ext cx="2308227" cy="8387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3518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la porte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15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la fenêtre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0" y="987552"/>
            <a:ext cx="8422006" cy="6316504"/>
          </a:xfrm>
          <a:prstGeom prst="rect">
            <a:avLst/>
          </a:prstGeom>
        </p:spPr>
      </p:pic>
      <p:sp>
        <p:nvSpPr>
          <p:cNvPr id="3" name="Left Arrow 2"/>
          <p:cNvSpPr/>
          <p:nvPr/>
        </p:nvSpPr>
        <p:spPr>
          <a:xfrm rot="19040007">
            <a:off x="5341976" y="1492481"/>
            <a:ext cx="3783141" cy="182930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latin typeface="Arial"/>
                <a:cs typeface="Arial"/>
              </a:rPr>
              <a:t>un volet</a:t>
            </a:r>
            <a:endParaRPr lang="fr-FR" sz="40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248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262</TotalTime>
  <Words>500</Words>
  <Application>Microsoft Macintosh PowerPoint</Application>
  <PresentationFormat>On-screen Show (4:3)</PresentationFormat>
  <Paragraphs>111</Paragraphs>
  <Slides>38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Civic</vt:lpstr>
      <vt:lpstr>Français 3 – Unité 1 Bienvenue chez toi!</vt:lpstr>
      <vt:lpstr>Thème de l’unité</vt:lpstr>
      <vt:lpstr>Essential questions</vt:lpstr>
      <vt:lpstr>les éléments de la maison</vt:lpstr>
      <vt:lpstr>un mur</vt:lpstr>
      <vt:lpstr>le plafond</vt:lpstr>
      <vt:lpstr>le plancher</vt:lpstr>
      <vt:lpstr>la porte</vt:lpstr>
      <vt:lpstr>la fenêtre</vt:lpstr>
      <vt:lpstr>le couloir</vt:lpstr>
      <vt:lpstr>le toit</vt:lpstr>
      <vt:lpstr>la cheminée</vt:lpstr>
      <vt:lpstr>le balcon</vt:lpstr>
      <vt:lpstr>le jardin</vt:lpstr>
      <vt:lpstr>la clôture</vt:lpstr>
      <vt:lpstr>le jardin potager</vt:lpstr>
      <vt:lpstr>Pratiquons!</vt:lpstr>
      <vt:lpstr>Modèle</vt:lpstr>
      <vt:lpstr>#1</vt:lpstr>
      <vt:lpstr>#2</vt:lpstr>
      <vt:lpstr>#3</vt:lpstr>
      <vt:lpstr>#4</vt:lpstr>
      <vt:lpstr>Changez de rôle!</vt:lpstr>
      <vt:lpstr>#5</vt:lpstr>
      <vt:lpstr>#6</vt:lpstr>
      <vt:lpstr>#6</vt:lpstr>
      <vt:lpstr>#7</vt:lpstr>
      <vt:lpstr>#8</vt:lpstr>
      <vt:lpstr>Révisons!</vt:lpstr>
      <vt:lpstr>#1</vt:lpstr>
      <vt:lpstr>#2</vt:lpstr>
      <vt:lpstr>#3</vt:lpstr>
      <vt:lpstr>#4</vt:lpstr>
      <vt:lpstr>#5</vt:lpstr>
      <vt:lpstr>#6</vt:lpstr>
      <vt:lpstr>#6</vt:lpstr>
      <vt:lpstr>#7</vt:lpstr>
      <vt:lpstr>#8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24</cp:revision>
  <dcterms:created xsi:type="dcterms:W3CDTF">2013-10-03T23:30:28Z</dcterms:created>
  <dcterms:modified xsi:type="dcterms:W3CDTF">2013-10-28T22:55:35Z</dcterms:modified>
</cp:coreProperties>
</file>